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1"/>
  </p:notesMasterIdLst>
  <p:sldIdLst>
    <p:sldId id="256" r:id="rId2"/>
    <p:sldId id="260" r:id="rId3"/>
    <p:sldId id="261" r:id="rId4"/>
    <p:sldId id="275" r:id="rId5"/>
    <p:sldId id="263" r:id="rId6"/>
    <p:sldId id="266" r:id="rId7"/>
    <p:sldId id="269" r:id="rId8"/>
    <p:sldId id="273" r:id="rId9"/>
    <p:sldId id="279" r:id="rId10"/>
  </p:sldIdLst>
  <p:sldSz cx="9144000" cy="5143500" type="screen16x9"/>
  <p:notesSz cx="6858000" cy="9144000"/>
  <p:embeddedFontLst>
    <p:embeddedFont>
      <p:font typeface="Exo 2" pitchFamily="2" charset="77"/>
      <p:regular r:id="rId12"/>
      <p:bold r:id="rId13"/>
      <p:italic r:id="rId14"/>
      <p:boldItalic r:id="rId15"/>
    </p:embeddedFont>
    <p:embeddedFont>
      <p:font typeface="Roboto Condensed" panose="020F0502020204030204" pitchFamily="34" charset="0"/>
      <p:regular r:id="rId16"/>
      <p:bold r:id="rId17"/>
      <p:italic r:id="rId18"/>
      <p:boldItalic r:id="rId19"/>
    </p:embeddedFont>
    <p:embeddedFont>
      <p:font typeface="Roboto Condensed Light" panose="020F030202020403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FFF"/>
    <a:srgbClr val="00A9FF"/>
    <a:srgbClr val="589BFF"/>
    <a:srgbClr val="A6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3781DF-4AD5-4B4C-A5B9-8184F83B7118}">
  <a:tblStyle styleId="{373781DF-4AD5-4B4C-A5B9-8184F83B71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7"/>
    <p:restoredTop sz="94718"/>
  </p:normalViewPr>
  <p:slideViewPr>
    <p:cSldViewPr snapToGrid="0">
      <p:cViewPr varScale="1">
        <p:scale>
          <a:sx n="156" d="100"/>
          <a:sy n="156" d="100"/>
        </p:scale>
        <p:origin x="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9baafe93df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9baafe93df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9baafe93df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9baafe93df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9baafe93df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9baafe93df_0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9baafe93df_0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9baafe93df_0_1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6" r:id="rId10"/>
    <p:sldLayoutId id="2147483670" r:id="rId11"/>
    <p:sldLayoutId id="214748367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135981" y="1076350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dirty="0" err="1"/>
              <a:t>StayAwake</a:t>
            </a:r>
            <a:br>
              <a:rPr lang="en-CA" dirty="0"/>
            </a:br>
            <a:r>
              <a:rPr lang="en-CA" sz="2800" b="0" dirty="0"/>
              <a:t>Carrier alert and planning system</a:t>
            </a:r>
            <a:endParaRPr b="0" dirty="0"/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1"/>
          </p:nvPr>
        </p:nvSpPr>
        <p:spPr>
          <a:xfrm>
            <a:off x="3670681" y="2147114"/>
            <a:ext cx="4352100" cy="24912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Codejam</a:t>
            </a:r>
            <a:r>
              <a:rPr lang="en" b="1" dirty="0"/>
              <a:t> 12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 !Recursion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Arman Shroff-</a:t>
            </a:r>
            <a:r>
              <a:rPr lang="en" dirty="0" err="1"/>
              <a:t>Mehrabadi</a:t>
            </a:r>
            <a:r>
              <a:rPr lang="en" dirty="0"/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Edgar </a:t>
            </a:r>
            <a:r>
              <a:rPr lang="en" dirty="0" err="1"/>
              <a:t>Desnos</a:t>
            </a: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Marcus Kam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Nick </a:t>
            </a:r>
            <a:r>
              <a:rPr lang="en" dirty="0" err="1"/>
              <a:t>Triantos</a:t>
            </a:r>
            <a:endParaRPr dirty="0"/>
          </a:p>
        </p:txBody>
      </p:sp>
      <p:cxnSp>
        <p:nvCxnSpPr>
          <p:cNvPr id="153" name="Google Shape;153;p33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2143673" y="2121085"/>
            <a:ext cx="4851853" cy="2149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According to the NSC, roughly 18% of truck drivers report falling asleep behind the wheel, and drowsy driving could be involved in upwards of 40% of truck crashes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hope to develop a product to ensure the safety of carriers behind the wheel and provide analytics to avoid driving fatigue by smarter route and schedule planning </a:t>
            </a:r>
            <a:endParaRPr dirty="0"/>
          </a:p>
        </p:txBody>
      </p:sp>
      <p:sp>
        <p:nvSpPr>
          <p:cNvPr id="206" name="Google Shape;206;p37"/>
          <p:cNvSpPr txBox="1">
            <a:spLocks noGrp="1"/>
          </p:cNvSpPr>
          <p:nvPr>
            <p:ph type="ctrTitle"/>
          </p:nvPr>
        </p:nvSpPr>
        <p:spPr>
          <a:xfrm>
            <a:off x="2635950" y="1526710"/>
            <a:ext cx="3867300" cy="6039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cxnSp>
        <p:nvCxnSpPr>
          <p:cNvPr id="207" name="Google Shape;207;p3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7"/>
          <p:cNvCxnSpPr/>
          <p:nvPr/>
        </p:nvCxnSpPr>
        <p:spPr>
          <a:xfrm>
            <a:off x="0" y="4406948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2964;p63">
            <a:extLst>
              <a:ext uri="{FF2B5EF4-FFF2-40B4-BE49-F238E27FC236}">
                <a16:creationId xmlns:a16="http://schemas.microsoft.com/office/drawing/2014/main" id="{1E74C9F2-3A8E-DBF4-75E8-8F89D06587FB}"/>
              </a:ext>
            </a:extLst>
          </p:cNvPr>
          <p:cNvGrpSpPr/>
          <p:nvPr/>
        </p:nvGrpSpPr>
        <p:grpSpPr>
          <a:xfrm>
            <a:off x="3418240" y="1662626"/>
            <a:ext cx="189489" cy="332132"/>
            <a:chOff x="8370831" y="3202002"/>
            <a:chExt cx="218129" cy="382376"/>
          </a:xfrm>
        </p:grpSpPr>
        <p:sp>
          <p:nvSpPr>
            <p:cNvPr id="3" name="Google Shape;2965;p63">
              <a:extLst>
                <a:ext uri="{FF2B5EF4-FFF2-40B4-BE49-F238E27FC236}">
                  <a16:creationId xmlns:a16="http://schemas.microsoft.com/office/drawing/2014/main" id="{733C8526-1398-78B8-BA5F-B4B4BD3B3E92}"/>
                </a:ext>
              </a:extLst>
            </p:cNvPr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966;p63">
              <a:extLst>
                <a:ext uri="{FF2B5EF4-FFF2-40B4-BE49-F238E27FC236}">
                  <a16:creationId xmlns:a16="http://schemas.microsoft.com/office/drawing/2014/main" id="{0CE0D959-C301-EAAF-A617-BD8569C03DC6}"/>
                </a:ext>
              </a:extLst>
            </p:cNvPr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Dimensions of solution</a:t>
            </a:r>
            <a:endParaRPr dirty="0"/>
          </a:p>
        </p:txBody>
      </p:sp>
      <p:sp>
        <p:nvSpPr>
          <p:cNvPr id="214" name="Google Shape;214;p38"/>
          <p:cNvSpPr/>
          <p:nvPr/>
        </p:nvSpPr>
        <p:spPr>
          <a:xfrm>
            <a:off x="1660512" y="36735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A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8"/>
          <p:cNvSpPr txBox="1"/>
          <p:nvPr/>
        </p:nvSpPr>
        <p:spPr>
          <a:xfrm>
            <a:off x="1544119" y="3654374"/>
            <a:ext cx="1718985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Fatigue monitor</a:t>
            </a:r>
            <a:endParaRPr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6" name="Google Shape;216;p38"/>
          <p:cNvSpPr txBox="1"/>
          <p:nvPr/>
        </p:nvSpPr>
        <p:spPr>
          <a:xfrm>
            <a:off x="1844449" y="3871750"/>
            <a:ext cx="11619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Computer vision to detect drowsiness</a:t>
            </a:r>
            <a:endParaRPr sz="120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17" name="Google Shape;217;p38"/>
          <p:cNvSpPr/>
          <p:nvPr/>
        </p:nvSpPr>
        <p:spPr>
          <a:xfrm>
            <a:off x="6046450" y="36735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5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8"/>
          <p:cNvSpPr txBox="1"/>
          <p:nvPr/>
        </p:nvSpPr>
        <p:spPr>
          <a:xfrm>
            <a:off x="5952267" y="3654374"/>
            <a:ext cx="1644468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Route planning</a:t>
            </a:r>
            <a:endParaRPr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9" name="Google Shape;219;p38"/>
          <p:cNvSpPr txBox="1"/>
          <p:nvPr/>
        </p:nvSpPr>
        <p:spPr>
          <a:xfrm>
            <a:off x="6221512" y="3871750"/>
            <a:ext cx="11619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 analytics to identify high-risk segments</a:t>
            </a:r>
            <a:endParaRPr sz="120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20" name="Google Shape;220;p38"/>
          <p:cNvCxnSpPr/>
          <p:nvPr/>
        </p:nvCxnSpPr>
        <p:spPr>
          <a:xfrm rot="-5400000" flipH="1">
            <a:off x="4396930" y="2314525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8"/>
          <p:cNvSpPr/>
          <p:nvPr/>
        </p:nvSpPr>
        <p:spPr>
          <a:xfrm>
            <a:off x="3079550" y="2572350"/>
            <a:ext cx="3055500" cy="998238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8"/>
          <p:cNvSpPr/>
          <p:nvPr/>
        </p:nvSpPr>
        <p:spPr>
          <a:xfrm>
            <a:off x="3834350" y="111112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589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23" name="Google Shape;223;p38"/>
          <p:cNvCxnSpPr/>
          <p:nvPr/>
        </p:nvCxnSpPr>
        <p:spPr>
          <a:xfrm rot="5400000">
            <a:off x="2408400" y="3002475"/>
            <a:ext cx="611100" cy="5847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38"/>
          <p:cNvCxnSpPr/>
          <p:nvPr/>
        </p:nvCxnSpPr>
        <p:spPr>
          <a:xfrm>
            <a:off x="6211750" y="3040275"/>
            <a:ext cx="577800" cy="560100"/>
          </a:xfrm>
          <a:prstGeom prst="bentConnector3">
            <a:avLst>
              <a:gd name="adj1" fmla="val 99749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8"/>
          <p:cNvSpPr txBox="1"/>
          <p:nvPr/>
        </p:nvSpPr>
        <p:spPr>
          <a:xfrm>
            <a:off x="3565215" y="2558787"/>
            <a:ext cx="2013504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Pain point addressed:</a:t>
            </a:r>
            <a:endParaRPr b="1" dirty="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26" name="Google Shape;226;p38"/>
          <p:cNvSpPr txBox="1"/>
          <p:nvPr/>
        </p:nvSpPr>
        <p:spPr>
          <a:xfrm>
            <a:off x="3188396" y="2812313"/>
            <a:ext cx="27672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Drowsiness while driving is hazardous for carriers and surrounding drivers. Keeping carriers awake and alert could save lives.</a:t>
            </a:r>
            <a:endParaRPr sz="1200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27" name="Google Shape;227;p38"/>
          <p:cNvSpPr txBox="1"/>
          <p:nvPr/>
        </p:nvSpPr>
        <p:spPr>
          <a:xfrm>
            <a:off x="3798876" y="1089137"/>
            <a:ext cx="1546182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Real-time alert</a:t>
            </a:r>
            <a:endParaRPr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28" name="Google Shape;228;p38"/>
          <p:cNvSpPr txBox="1"/>
          <p:nvPr/>
        </p:nvSpPr>
        <p:spPr>
          <a:xfrm>
            <a:off x="3991017" y="1376100"/>
            <a:ext cx="11619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en-CA" sz="120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Alert driver when needed</a:t>
            </a:r>
            <a:endParaRPr sz="120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Technology infrastructure</a:t>
            </a:r>
            <a:endParaRPr dirty="0"/>
          </a:p>
        </p:txBody>
      </p:sp>
      <p:grpSp>
        <p:nvGrpSpPr>
          <p:cNvPr id="493" name="Google Shape;493;p52"/>
          <p:cNvGrpSpPr/>
          <p:nvPr/>
        </p:nvGrpSpPr>
        <p:grpSpPr>
          <a:xfrm>
            <a:off x="1920444" y="2612516"/>
            <a:ext cx="1873113" cy="1290901"/>
            <a:chOff x="720000" y="2341741"/>
            <a:chExt cx="2120585" cy="1442831"/>
          </a:xfrm>
        </p:grpSpPr>
        <p:sp>
          <p:nvSpPr>
            <p:cNvPr id="494" name="Google Shape;494;p52"/>
            <p:cNvSpPr/>
            <p:nvPr/>
          </p:nvSpPr>
          <p:spPr>
            <a:xfrm>
              <a:off x="720000" y="2898672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5" name="Google Shape;495;p52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6" name="Google Shape;496;p52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7" name="Google Shape;497;p52"/>
          <p:cNvGrpSpPr/>
          <p:nvPr/>
        </p:nvGrpSpPr>
        <p:grpSpPr>
          <a:xfrm rot="10800000" flipH="1">
            <a:off x="3471293" y="1970872"/>
            <a:ext cx="1873113" cy="1304427"/>
            <a:chOff x="720000" y="2341741"/>
            <a:chExt cx="2120585" cy="1457949"/>
          </a:xfrm>
        </p:grpSpPr>
        <p:sp>
          <p:nvSpPr>
            <p:cNvPr id="498" name="Google Shape;498;p52"/>
            <p:cNvSpPr/>
            <p:nvPr/>
          </p:nvSpPr>
          <p:spPr>
            <a:xfrm>
              <a:off x="720000" y="2913790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9" name="Google Shape;499;p52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52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01" name="Google Shape;501;p52"/>
          <p:cNvGrpSpPr/>
          <p:nvPr/>
        </p:nvGrpSpPr>
        <p:grpSpPr>
          <a:xfrm>
            <a:off x="4986708" y="2612516"/>
            <a:ext cx="1873113" cy="1290901"/>
            <a:chOff x="720000" y="2341741"/>
            <a:chExt cx="2120585" cy="1442831"/>
          </a:xfrm>
        </p:grpSpPr>
        <p:sp>
          <p:nvSpPr>
            <p:cNvPr id="502" name="Google Shape;502;p52"/>
            <p:cNvSpPr/>
            <p:nvPr/>
          </p:nvSpPr>
          <p:spPr>
            <a:xfrm>
              <a:off x="720000" y="2898672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03" name="Google Shape;503;p52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52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9" name="Google Shape;509;p52"/>
          <p:cNvSpPr/>
          <p:nvPr/>
        </p:nvSpPr>
        <p:spPr>
          <a:xfrm>
            <a:off x="6456595" y="1970872"/>
            <a:ext cx="788700" cy="7989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52"/>
          <p:cNvSpPr txBox="1"/>
          <p:nvPr/>
        </p:nvSpPr>
        <p:spPr>
          <a:xfrm>
            <a:off x="1908572" y="3334508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Camera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11" name="Google Shape;511;p52"/>
          <p:cNvSpPr txBox="1"/>
          <p:nvPr/>
        </p:nvSpPr>
        <p:spPr>
          <a:xfrm>
            <a:off x="1136878" y="3918884"/>
            <a:ext cx="2349647" cy="94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Real-time face mesh detection and landmark extraction using OpenCV2 and </a:t>
            </a:r>
            <a:r>
              <a:rPr lang="en" sz="1200" dirty="0" err="1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mediapipe</a:t>
            </a:r>
            <a:endParaRPr sz="1200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12" name="Google Shape;512;p52"/>
          <p:cNvSpPr txBox="1"/>
          <p:nvPr/>
        </p:nvSpPr>
        <p:spPr>
          <a:xfrm>
            <a:off x="3475650" y="1995058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Hand-held device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13" name="Google Shape;513;p52"/>
          <p:cNvSpPr txBox="1"/>
          <p:nvPr/>
        </p:nvSpPr>
        <p:spPr>
          <a:xfrm>
            <a:off x="6467136" y="2151123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Web App Display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14" name="Google Shape;514;p52"/>
          <p:cNvSpPr txBox="1"/>
          <p:nvPr/>
        </p:nvSpPr>
        <p:spPr>
          <a:xfrm>
            <a:off x="4937946" y="3218830"/>
            <a:ext cx="919341" cy="700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Backend and DB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16" name="Google Shape;516;p52"/>
          <p:cNvSpPr txBox="1"/>
          <p:nvPr/>
        </p:nvSpPr>
        <p:spPr>
          <a:xfrm>
            <a:off x="4197444" y="3921836"/>
            <a:ext cx="2400343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Storage of geographical information (lat. &amp; long.) where carriers frequently fall asleep</a:t>
            </a:r>
            <a:endParaRPr sz="1200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18" name="Google Shape;518;p52"/>
          <p:cNvSpPr txBox="1"/>
          <p:nvPr/>
        </p:nvSpPr>
        <p:spPr>
          <a:xfrm>
            <a:off x="5769224" y="1277470"/>
            <a:ext cx="2083505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Arrange stops before high-risk segments or adjust schedule accordingly</a:t>
            </a:r>
            <a:endParaRPr sz="1200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19" name="Google Shape;519;p52"/>
          <p:cNvSpPr txBox="1"/>
          <p:nvPr/>
        </p:nvSpPr>
        <p:spPr>
          <a:xfrm>
            <a:off x="2553564" y="1247893"/>
            <a:ext cx="2632871" cy="665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Eye aspect ratio (EAR) calculated per frame indicates drowsiness, triggering alarm when needed</a:t>
            </a:r>
            <a:endParaRPr sz="1200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users and need addressed</a:t>
            </a:r>
            <a:endParaRPr dirty="0"/>
          </a:p>
        </p:txBody>
      </p:sp>
      <p:sp>
        <p:nvSpPr>
          <p:cNvPr id="8" name="Google Shape;249;p40">
            <a:extLst>
              <a:ext uri="{FF2B5EF4-FFF2-40B4-BE49-F238E27FC236}">
                <a16:creationId xmlns:a16="http://schemas.microsoft.com/office/drawing/2014/main" id="{8D681955-B164-24E5-8D60-C0FCAB028CC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86388" y="3261000"/>
            <a:ext cx="2734725" cy="1232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Alarm system to keep drivers awake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Better route and schedule planning ensures adequate rest</a:t>
            </a:r>
            <a:endParaRPr dirty="0"/>
          </a:p>
        </p:txBody>
      </p:sp>
      <p:sp>
        <p:nvSpPr>
          <p:cNvPr id="9" name="Google Shape;250;p40">
            <a:extLst>
              <a:ext uri="{FF2B5EF4-FFF2-40B4-BE49-F238E27FC236}">
                <a16:creationId xmlns:a16="http://schemas.microsoft.com/office/drawing/2014/main" id="{DC0F32E7-CFA2-6350-8E7A-E78F2CBC205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486388" y="2763826"/>
            <a:ext cx="3168114" cy="4535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Long-haul truck drivers</a:t>
            </a:r>
            <a:endParaRPr dirty="0"/>
          </a:p>
        </p:txBody>
      </p:sp>
      <p:sp>
        <p:nvSpPr>
          <p:cNvPr id="10" name="Google Shape;249;p40">
            <a:extLst>
              <a:ext uri="{FF2B5EF4-FFF2-40B4-BE49-F238E27FC236}">
                <a16:creationId xmlns:a16="http://schemas.microsoft.com/office/drawing/2014/main" id="{FAA74EE5-3ADE-6492-3A71-C036F602FF59}"/>
              </a:ext>
            </a:extLst>
          </p:cNvPr>
          <p:cNvSpPr txBox="1">
            <a:spLocks/>
          </p:cNvSpPr>
          <p:nvPr/>
        </p:nvSpPr>
        <p:spPr>
          <a:xfrm>
            <a:off x="5170876" y="3261000"/>
            <a:ext cx="3003722" cy="1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-CA" dirty="0"/>
              <a:t>Minimizing fatigue and sleep-deprivation reduces accidents</a:t>
            </a:r>
          </a:p>
          <a:p>
            <a:pPr marL="0" indent="0" algn="l"/>
            <a:endParaRPr lang="en-CA" dirty="0"/>
          </a:p>
          <a:p>
            <a:pPr marL="0" indent="0" algn="l"/>
            <a:r>
              <a:rPr lang="en-CA" dirty="0"/>
              <a:t>Higher satisfaction and productivity</a:t>
            </a:r>
          </a:p>
        </p:txBody>
      </p:sp>
      <p:sp>
        <p:nvSpPr>
          <p:cNvPr id="11" name="Google Shape;250;p40">
            <a:extLst>
              <a:ext uri="{FF2B5EF4-FFF2-40B4-BE49-F238E27FC236}">
                <a16:creationId xmlns:a16="http://schemas.microsoft.com/office/drawing/2014/main" id="{E8FC3860-A0AF-5AFD-B822-A0585171C69D}"/>
              </a:ext>
            </a:extLst>
          </p:cNvPr>
          <p:cNvSpPr txBox="1">
            <a:spLocks/>
          </p:cNvSpPr>
          <p:nvPr/>
        </p:nvSpPr>
        <p:spPr>
          <a:xfrm>
            <a:off x="5170876" y="2750076"/>
            <a:ext cx="2608500" cy="45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Exo 2"/>
              <a:buNone/>
              <a:defRPr sz="2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Exo 2"/>
              <a:buNone/>
              <a:defRPr sz="20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Exo 2"/>
              <a:buNone/>
              <a:defRPr sz="20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Exo 2"/>
              <a:buNone/>
              <a:defRPr sz="20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Exo 2"/>
              <a:buNone/>
              <a:defRPr sz="20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Exo 2"/>
              <a:buNone/>
              <a:defRPr sz="20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Exo 2"/>
              <a:buNone/>
              <a:defRPr sz="20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Exo 2"/>
              <a:buNone/>
              <a:defRPr sz="20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Exo 2"/>
              <a:buNone/>
              <a:defRPr sz="20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l"/>
            <a:r>
              <a:rPr lang="en-CA" dirty="0"/>
              <a:t>Logistic planning</a:t>
            </a:r>
          </a:p>
        </p:txBody>
      </p:sp>
      <p:pic>
        <p:nvPicPr>
          <p:cNvPr id="13" name="Picture 12" descr="A semi truck driving down the highway&#10;&#10;Description automatically generated with medium confidence">
            <a:extLst>
              <a:ext uri="{FF2B5EF4-FFF2-40B4-BE49-F238E27FC236}">
                <a16:creationId xmlns:a16="http://schemas.microsoft.com/office/drawing/2014/main" id="{45515A43-815C-0D86-DE71-F185FB57A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755" y="1042324"/>
            <a:ext cx="1766846" cy="1529426"/>
          </a:xfrm>
          <a:prstGeom prst="rect">
            <a:avLst/>
          </a:prstGeom>
        </p:spPr>
      </p:pic>
      <p:pic>
        <p:nvPicPr>
          <p:cNvPr id="15" name="Picture 14" descr="A group of people sitting around a table with laptops&#10;&#10;Description automatically generated with medium confidence">
            <a:extLst>
              <a:ext uri="{FF2B5EF4-FFF2-40B4-BE49-F238E27FC236}">
                <a16:creationId xmlns:a16="http://schemas.microsoft.com/office/drawing/2014/main" id="{C05B659F-41D1-9623-CE29-26DAD7D01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882" y="1042323"/>
            <a:ext cx="1788268" cy="15314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Snapshots</a:t>
            </a:r>
            <a:endParaRPr dirty="0"/>
          </a:p>
        </p:txBody>
      </p:sp>
      <p:sp>
        <p:nvSpPr>
          <p:cNvPr id="298" name="Google Shape;298;p43"/>
          <p:cNvSpPr txBox="1">
            <a:spLocks noGrp="1"/>
          </p:cNvSpPr>
          <p:nvPr>
            <p:ph type="ctrTitle" idx="4"/>
          </p:nvPr>
        </p:nvSpPr>
        <p:spPr>
          <a:xfrm>
            <a:off x="6011384" y="3630701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Geographic analytics*</a:t>
            </a:r>
            <a:endParaRPr dirty="0"/>
          </a:p>
        </p:txBody>
      </p:sp>
      <p:sp>
        <p:nvSpPr>
          <p:cNvPr id="300" name="Google Shape;300;p43"/>
          <p:cNvSpPr txBox="1">
            <a:spLocks noGrp="1"/>
          </p:cNvSpPr>
          <p:nvPr>
            <p:ph type="ctrTitle"/>
          </p:nvPr>
        </p:nvSpPr>
        <p:spPr>
          <a:xfrm>
            <a:off x="561601" y="3493111"/>
            <a:ext cx="2673600" cy="7026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Drowsiness detection interface</a:t>
            </a:r>
            <a:endParaRPr dirty="0"/>
          </a:p>
        </p:txBody>
      </p:sp>
      <p:sp>
        <p:nvSpPr>
          <p:cNvPr id="302" name="Google Shape;302;p43"/>
          <p:cNvSpPr txBox="1">
            <a:spLocks noGrp="1"/>
          </p:cNvSpPr>
          <p:nvPr>
            <p:ph type="ctrTitle" idx="2"/>
          </p:nvPr>
        </p:nvSpPr>
        <p:spPr>
          <a:xfrm>
            <a:off x="3235200" y="3630701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storage</a:t>
            </a:r>
            <a:endParaRPr dirty="0"/>
          </a:p>
        </p:txBody>
      </p:sp>
      <p:cxnSp>
        <p:nvCxnSpPr>
          <p:cNvPr id="304" name="Google Shape;304;p43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43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 descr="A picture containing person, wall, indoor, person&#10;&#10;Description automatically generated">
            <a:extLst>
              <a:ext uri="{FF2B5EF4-FFF2-40B4-BE49-F238E27FC236}">
                <a16:creationId xmlns:a16="http://schemas.microsoft.com/office/drawing/2014/main" id="{A3317FE9-F21F-2339-90A6-5A053EE6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01" y="1883320"/>
            <a:ext cx="2571015" cy="1609791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538DA836-F53D-A560-2425-5941E044DA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27" t="8715" r="24760"/>
          <a:stretch/>
        </p:blipFill>
        <p:spPr>
          <a:xfrm>
            <a:off x="6132786" y="1899551"/>
            <a:ext cx="2602999" cy="1731150"/>
          </a:xfrm>
          <a:prstGeom prst="rect">
            <a:avLst/>
          </a:prstGeom>
        </p:spPr>
      </p:pic>
      <p:pic>
        <p:nvPicPr>
          <p:cNvPr id="9" name="Picture 8" descr="A picture containing text, newspaper, document&#10;&#10;Description automatically generated">
            <a:extLst>
              <a:ext uri="{FF2B5EF4-FFF2-40B4-BE49-F238E27FC236}">
                <a16:creationId xmlns:a16="http://schemas.microsoft.com/office/drawing/2014/main" id="{20BC478F-CCDD-73FB-D1A3-92733FB0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476" y="1340449"/>
            <a:ext cx="1585048" cy="2296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40816B-2B91-1DD4-1082-03285D5E6274}"/>
              </a:ext>
            </a:extLst>
          </p:cNvPr>
          <p:cNvSpPr txBox="1"/>
          <p:nvPr/>
        </p:nvSpPr>
        <p:spPr>
          <a:xfrm>
            <a:off x="500264" y="4676936"/>
            <a:ext cx="1346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*Under development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/>
          <p:nvPr/>
        </p:nvSpPr>
        <p:spPr>
          <a:xfrm rot="-5400000" flipH="1">
            <a:off x="5399608" y="1821475"/>
            <a:ext cx="1975500" cy="2628900"/>
          </a:xfrm>
          <a:prstGeom prst="snip1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2" name="Google Shape;412;p46"/>
          <p:cNvCxnSpPr/>
          <p:nvPr/>
        </p:nvCxnSpPr>
        <p:spPr>
          <a:xfrm rot="10800000">
            <a:off x="6682358" y="2949500"/>
            <a:ext cx="2589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3" name="Google Shape;413;p46"/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4" name="Google Shape;414;p46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4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recommendations</a:t>
            </a:r>
            <a:endParaRPr dirty="0"/>
          </a:p>
        </p:txBody>
      </p:sp>
      <p:sp>
        <p:nvSpPr>
          <p:cNvPr id="416" name="Google Shape;416;p46"/>
          <p:cNvSpPr txBox="1">
            <a:spLocks noGrp="1"/>
          </p:cNvSpPr>
          <p:nvPr>
            <p:ph type="ctrTitle" idx="2"/>
          </p:nvPr>
        </p:nvSpPr>
        <p:spPr>
          <a:xfrm>
            <a:off x="1612174" y="1436275"/>
            <a:ext cx="21573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lt1"/>
                </a:solidFill>
              </a:rPr>
              <a:t>Adaptive navigation</a:t>
            </a:r>
            <a:endParaRPr lang="en-CA" dirty="0"/>
          </a:p>
        </p:txBody>
      </p:sp>
      <p:sp>
        <p:nvSpPr>
          <p:cNvPr id="417" name="Google Shape;417;p46"/>
          <p:cNvSpPr txBox="1">
            <a:spLocks noGrp="1"/>
          </p:cNvSpPr>
          <p:nvPr>
            <p:ph type="subTitle" idx="1"/>
          </p:nvPr>
        </p:nvSpPr>
        <p:spPr>
          <a:xfrm>
            <a:off x="1612175" y="1932375"/>
            <a:ext cx="2260976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Automatically reroute to the nearest rest area (e.g. </a:t>
            </a:r>
            <a:r>
              <a:rPr lang="en" dirty="0" err="1">
                <a:solidFill>
                  <a:schemeClr val="lt1"/>
                </a:solidFill>
              </a:rPr>
              <a:t>ONroute</a:t>
            </a:r>
            <a:r>
              <a:rPr lang="en" dirty="0">
                <a:solidFill>
                  <a:schemeClr val="lt1"/>
                </a:solidFill>
              </a:rPr>
              <a:t>) when drowsiness is frequently detected</a:t>
            </a:r>
            <a:endParaRPr dirty="0"/>
          </a:p>
        </p:txBody>
      </p:sp>
      <p:sp>
        <p:nvSpPr>
          <p:cNvPr id="419" name="Google Shape;419;p46"/>
          <p:cNvSpPr txBox="1">
            <a:spLocks noGrp="1"/>
          </p:cNvSpPr>
          <p:nvPr>
            <p:ph type="subTitle" idx="4"/>
          </p:nvPr>
        </p:nvSpPr>
        <p:spPr>
          <a:xfrm>
            <a:off x="5308708" y="278617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Reddit-style fun fact or customized feed as replacement of alarm</a:t>
            </a:r>
            <a:endParaRPr dirty="0"/>
          </a:p>
        </p:txBody>
      </p:sp>
      <p:sp>
        <p:nvSpPr>
          <p:cNvPr id="2" name="Google Shape;416;p46">
            <a:extLst>
              <a:ext uri="{FF2B5EF4-FFF2-40B4-BE49-F238E27FC236}">
                <a16:creationId xmlns:a16="http://schemas.microsoft.com/office/drawing/2014/main" id="{F4061B02-0B9E-FBF1-06F4-AF5DF58C77CE}"/>
              </a:ext>
            </a:extLst>
          </p:cNvPr>
          <p:cNvSpPr txBox="1">
            <a:spLocks/>
          </p:cNvSpPr>
          <p:nvPr/>
        </p:nvSpPr>
        <p:spPr>
          <a:xfrm>
            <a:off x="5308708" y="2311188"/>
            <a:ext cx="21573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Exo 2"/>
              <a:buNone/>
              <a:defRPr sz="1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CA" dirty="0">
                <a:solidFill>
                  <a:schemeClr val="lt1"/>
                </a:solidFill>
              </a:rPr>
              <a:t>Interesting topics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1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mi Trucks Wallpapers (60+ pictures)">
            <a:extLst>
              <a:ext uri="{FF2B5EF4-FFF2-40B4-BE49-F238E27FC236}">
                <a16:creationId xmlns:a16="http://schemas.microsoft.com/office/drawing/2014/main" id="{56F05D37-015E-4FBB-CE15-14315DC8D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41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0" name="Google Shape;470;p50"/>
          <p:cNvCxnSpPr>
            <a:cxnSpLocks/>
          </p:cNvCxnSpPr>
          <p:nvPr/>
        </p:nvCxnSpPr>
        <p:spPr>
          <a:xfrm flipH="1">
            <a:off x="72375" y="977015"/>
            <a:ext cx="2440425" cy="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50"/>
          <p:cNvCxnSpPr>
            <a:cxnSpLocks/>
          </p:cNvCxnSpPr>
          <p:nvPr/>
        </p:nvCxnSpPr>
        <p:spPr>
          <a:xfrm flipH="1">
            <a:off x="5932800" y="1529550"/>
            <a:ext cx="3211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" name="Google Shape;472;p50"/>
          <p:cNvSpPr txBox="1">
            <a:spLocks noGrp="1"/>
          </p:cNvSpPr>
          <p:nvPr>
            <p:ph type="ctrTitle"/>
          </p:nvPr>
        </p:nvSpPr>
        <p:spPr>
          <a:xfrm flipH="1">
            <a:off x="3396729" y="16415"/>
            <a:ext cx="3292071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Thank you!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4" name="Google Shape;664;p56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56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400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4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277</Words>
  <Application>Microsoft Macintosh PowerPoint</Application>
  <PresentationFormat>On-screen Show (16:9)</PresentationFormat>
  <Paragraphs>49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Roboto Condensed Light</vt:lpstr>
      <vt:lpstr>Roboto Condensed</vt:lpstr>
      <vt:lpstr>Exo 2</vt:lpstr>
      <vt:lpstr>Tech Newsletter XL by Slidesgo</vt:lpstr>
      <vt:lpstr>StayAwake Carrier alert and planning system</vt:lpstr>
      <vt:lpstr>Problem</vt:lpstr>
      <vt:lpstr>Dimensions of solution</vt:lpstr>
      <vt:lpstr>Technology infrastructure</vt:lpstr>
      <vt:lpstr>Target users and need addressed</vt:lpstr>
      <vt:lpstr>Product Snapshots</vt:lpstr>
      <vt:lpstr>Future recommendations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NEWSLETTER</dc:title>
  <cp:lastModifiedBy>Marcus Kam</cp:lastModifiedBy>
  <cp:revision>64</cp:revision>
  <dcterms:modified xsi:type="dcterms:W3CDTF">2022-11-20T12:11:33Z</dcterms:modified>
</cp:coreProperties>
</file>